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1" r:id="rId5"/>
    <p:sldId id="263" r:id="rId6"/>
    <p:sldId id="285" r:id="rId7"/>
    <p:sldId id="293" r:id="rId8"/>
    <p:sldId id="295" r:id="rId9"/>
    <p:sldId id="292" r:id="rId10"/>
    <p:sldId id="281" r:id="rId11"/>
    <p:sldId id="286" r:id="rId12"/>
    <p:sldId id="287" r:id="rId13"/>
    <p:sldId id="282" r:id="rId14"/>
    <p:sldId id="305" r:id="rId15"/>
    <p:sldId id="306" r:id="rId16"/>
    <p:sldId id="307" r:id="rId17"/>
    <p:sldId id="283" r:id="rId18"/>
    <p:sldId id="311" r:id="rId19"/>
    <p:sldId id="309" r:id="rId20"/>
    <p:sldId id="288" r:id="rId21"/>
    <p:sldId id="310" r:id="rId22"/>
    <p:sldId id="284" r:id="rId23"/>
    <p:sldId id="289" r:id="rId24"/>
    <p:sldId id="290" r:id="rId25"/>
    <p:sldId id="291" r:id="rId26"/>
    <p:sldId id="296" r:id="rId27"/>
    <p:sldId id="298" r:id="rId28"/>
    <p:sldId id="299" r:id="rId29"/>
    <p:sldId id="300" r:id="rId30"/>
    <p:sldId id="301" r:id="rId31"/>
    <p:sldId id="297" r:id="rId32"/>
    <p:sldId id="303" r:id="rId33"/>
    <p:sldId id="304" r:id="rId3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22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9220342" cy="30709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If the kids want to build a large model, adding non-lego bricks does not help! It is basically a </a:t>
            </a:r>
            <a:r>
              <a:rPr lang="en-US" altLang="en-US" b="1"/>
              <a:t>vendor lock-in!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instance of the course, all microservices reused the same underlying storage tier, invalidating the paradigm somewhat. The DB became single-point of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Scalable Microservices</a:t>
            </a:r>
          </a:p>
          <a:p>
            <a:pPr>
              <a:defRPr/>
            </a:pPr>
            <a:r>
              <a:rPr lang="da-DK" sz="2000" dirty="0"/>
              <a:t>Microservices – the Extended Edition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D:\tmp2\ske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0" y="1016000"/>
            <a:ext cx="6800000" cy="4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C45F4-2461-4737-B9D6-C0EE9D6A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104899"/>
            <a:ext cx="4414838" cy="40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2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=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Component = unit of software that is independently replaceable and upgradeable...</a:t>
            </a:r>
            <a:endParaRPr lang="en-US" dirty="0"/>
          </a:p>
          <a:p>
            <a:r>
              <a:rPr lang="en-US" b="1" dirty="0"/>
              <a:t>Services </a:t>
            </a:r>
            <a:r>
              <a:rPr lang="en-US" dirty="0"/>
              <a:t>are the components of a microservice arch.</a:t>
            </a:r>
            <a:endParaRPr lang="en-US" b="1" dirty="0"/>
          </a:p>
          <a:p>
            <a:pPr lvl="1"/>
            <a:r>
              <a:rPr lang="en-US" dirty="0"/>
              <a:t>Out-of-process, communicate using RPC or web service</a:t>
            </a:r>
          </a:p>
          <a:p>
            <a:pPr lvl="1"/>
            <a:r>
              <a:rPr lang="da-DK" dirty="0"/>
              <a:t>I</a:t>
            </a:r>
            <a:r>
              <a:rPr lang="en-US" dirty="0" err="1"/>
              <a:t>ndependently</a:t>
            </a:r>
            <a:r>
              <a:rPr lang="en-US" dirty="0"/>
              <a:t> deployable</a:t>
            </a:r>
          </a:p>
          <a:p>
            <a:pPr lvl="2"/>
            <a:r>
              <a:rPr lang="da-DK" dirty="0"/>
              <a:t>I</a:t>
            </a:r>
            <a:r>
              <a:rPr lang="en-US" dirty="0"/>
              <a:t>.e. smaller units of deployment</a:t>
            </a:r>
          </a:p>
          <a:p>
            <a:pPr lvl="1"/>
            <a:r>
              <a:rPr lang="da-DK" dirty="0"/>
              <a:t>E</a:t>
            </a:r>
            <a:r>
              <a:rPr lang="en-US" dirty="0" err="1"/>
              <a:t>xplicit</a:t>
            </a:r>
            <a:r>
              <a:rPr lang="en-US" dirty="0"/>
              <a:t> interface</a:t>
            </a:r>
          </a:p>
          <a:p>
            <a:pPr lvl="2"/>
            <a:r>
              <a:rPr lang="da-DK" dirty="0"/>
              <a:t>L</a:t>
            </a:r>
            <a:r>
              <a:rPr lang="en-US" dirty="0" err="1"/>
              <a:t>eads</a:t>
            </a:r>
            <a:r>
              <a:rPr lang="en-US" dirty="0"/>
              <a:t> to lower coupling</a:t>
            </a:r>
          </a:p>
          <a:p>
            <a:r>
              <a:rPr lang="da-DK" dirty="0"/>
              <a:t>S</a:t>
            </a:r>
            <a:r>
              <a:rPr lang="en-US" dirty="0" err="1"/>
              <a:t>ervice</a:t>
            </a:r>
            <a:r>
              <a:rPr lang="en-US" dirty="0"/>
              <a:t> is not necessarily single process…</a:t>
            </a:r>
          </a:p>
          <a:p>
            <a:pPr lvl="1"/>
            <a:r>
              <a:rPr lang="da-DK" dirty="0" err="1"/>
              <a:t>Often</a:t>
            </a:r>
            <a:r>
              <a:rPr lang="da-DK" dirty="0"/>
              <a:t> it is </a:t>
            </a:r>
            <a:r>
              <a:rPr lang="en-US" dirty="0"/>
              <a:t>(</a:t>
            </a:r>
            <a:r>
              <a:rPr lang="en-US" dirty="0" err="1"/>
              <a:t>app+db</a:t>
            </a:r>
            <a:r>
              <a:rPr lang="en-US" dirty="0"/>
              <a:t>) deployed together…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Organized around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Classic Organization</a:t>
            </a:r>
          </a:p>
          <a:p>
            <a:pPr lvl="8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 descr="D:\tmp2\conways-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5900"/>
            <a:ext cx="2986667" cy="246933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mp2\PreferFunctionalStaffOrgan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37165"/>
            <a:ext cx="3812948" cy="219193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9716A-782D-4C18-AE85-CAAC58EA0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33" y="4167384"/>
            <a:ext cx="3407567" cy="448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E827FC-A920-40AC-8CE9-228A098079B5}"/>
              </a:ext>
            </a:extLst>
          </p:cNvPr>
          <p:cNvSpPr/>
          <p:nvPr/>
        </p:nvSpPr>
        <p:spPr>
          <a:xfrm>
            <a:off x="5143500" y="1282678"/>
            <a:ext cx="2819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Microservice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7053-1364-4CE3-ADF5-2B524E54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Products, not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4E681-6107-478B-B428-A6E9B4DC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Classic project organization</a:t>
            </a:r>
          </a:p>
          <a:p>
            <a:pPr lvl="1"/>
            <a:r>
              <a:rPr lang="da-DK" i="1" dirty="0"/>
              <a:t>Develop piece of software, upon completion, hand over to maintenance, project dissolve...</a:t>
            </a:r>
          </a:p>
          <a:p>
            <a:endParaRPr lang="da-DK" dirty="0"/>
          </a:p>
          <a:p>
            <a:r>
              <a:rPr lang="da-DK" dirty="0"/>
              <a:t>Product organization</a:t>
            </a:r>
          </a:p>
          <a:p>
            <a:pPr lvl="1"/>
            <a:r>
              <a:rPr lang="da-DK" i="1" dirty="0"/>
              <a:t>You build it, you run it</a:t>
            </a:r>
          </a:p>
          <a:p>
            <a:pPr lvl="2"/>
            <a:r>
              <a:rPr lang="da-DK" dirty="0"/>
              <a:t>That is the team designs, builds, tests, deploys, and maintains it...</a:t>
            </a:r>
          </a:p>
          <a:p>
            <a:pPr lvl="1"/>
            <a:r>
              <a:rPr lang="da-DK" dirty="0"/>
              <a:t>Full lifecycle ownership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DA8E-3ADC-4F41-B2A9-C3848805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99E82-D545-4ECB-BE73-FBA00E1D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B19E-0CA8-4505-9C4A-14F68CED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7824-9435-4DDE-BA58-47D7AEC3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Smart endpoints, dumb pipes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807B-A501-4F37-AF7A-012A3689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logic lives in the services, not in the communication</a:t>
            </a:r>
          </a:p>
          <a:p>
            <a:pPr lvl="1"/>
            <a:r>
              <a:rPr lang="da-DK" i="1" dirty="0"/>
              <a:t>CC viewpoint: Smart Components, dumb Connectors</a:t>
            </a:r>
          </a:p>
          <a:p>
            <a:pPr lvl="1"/>
            <a:r>
              <a:rPr lang="da-DK" dirty="0"/>
              <a:t>Opposite: </a:t>
            </a:r>
          </a:p>
          <a:p>
            <a:pPr lvl="2"/>
            <a:r>
              <a:rPr lang="da-DK" dirty="0"/>
              <a:t>Enterprise service bus</a:t>
            </a:r>
          </a:p>
          <a:p>
            <a:pPr lvl="3"/>
            <a:r>
              <a:rPr lang="da-DK" dirty="0"/>
              <a:t>Allows filtering, processing, of messages while being transmitted</a:t>
            </a:r>
          </a:p>
          <a:p>
            <a:endParaRPr lang="da-DK" dirty="0"/>
          </a:p>
          <a:p>
            <a:r>
              <a:rPr lang="da-DK" dirty="0" err="1"/>
              <a:t>Typical</a:t>
            </a:r>
            <a:r>
              <a:rPr lang="da-DK" dirty="0"/>
              <a:t> message protocols</a:t>
            </a:r>
          </a:p>
          <a:p>
            <a:pPr lvl="1"/>
            <a:r>
              <a:rPr lang="da-DK" dirty="0"/>
              <a:t>HTTP / REST Api’s</a:t>
            </a:r>
          </a:p>
          <a:p>
            <a:pPr lvl="1"/>
            <a:r>
              <a:rPr lang="da-DK" dirty="0"/>
              <a:t>Lightweight messaging</a:t>
            </a:r>
          </a:p>
          <a:p>
            <a:pPr lvl="2"/>
            <a:r>
              <a:rPr lang="da-DK" dirty="0"/>
              <a:t>RabbitMQ, etc., with no message </a:t>
            </a:r>
            <a:r>
              <a:rPr lang="da-DK" dirty="0" err="1"/>
              <a:t>processing</a:t>
            </a:r>
            <a:endParaRPr lang="da-DK" dirty="0"/>
          </a:p>
          <a:p>
            <a:pPr lvl="1"/>
            <a:r>
              <a:rPr lang="da-DK" dirty="0" err="1"/>
              <a:t>GraphQL</a:t>
            </a:r>
            <a:r>
              <a:rPr lang="da-DK" dirty="0"/>
              <a:t> (?)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300A3-DDF5-49B6-B857-41854AE6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FC184-171C-4FD3-AFBB-5999211C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99C5-1ACE-4CDD-91A3-5FA9FE7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1677-2818-4F81-BFC1-CAA7FD3D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Decentralized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A510-956A-4829-977C-2AA85291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Choice of language and technology stack is open</a:t>
            </a:r>
          </a:p>
          <a:p>
            <a:pPr lvl="1"/>
            <a:r>
              <a:rPr lang="da-DK" i="1" dirty="0"/>
              <a:t>Use C++ for that performant service; choose Node.js for a reports service</a:t>
            </a:r>
          </a:p>
          <a:p>
            <a:pPr lvl="1"/>
            <a:r>
              <a:rPr lang="da-DK" dirty="0"/>
              <a:t>Opposite: Company-wide adoption of Microsoft tech stack</a:t>
            </a:r>
          </a:p>
          <a:p>
            <a:pPr lvl="1"/>
            <a:endParaRPr lang="da-DK" dirty="0"/>
          </a:p>
          <a:p>
            <a:r>
              <a:rPr lang="da-DK" dirty="0"/>
              <a:t>Often companies adopt building useful tools for other teams with similar problems</a:t>
            </a:r>
          </a:p>
          <a:p>
            <a:endParaRPr lang="da-DK" dirty="0"/>
          </a:p>
          <a:p>
            <a:r>
              <a:rPr lang="da-DK" dirty="0"/>
              <a:t>Often companies </a:t>
            </a:r>
            <a:r>
              <a:rPr lang="da-DK" i="1" dirty="0"/>
              <a:t>do</a:t>
            </a:r>
            <a:r>
              <a:rPr lang="da-DK" dirty="0"/>
              <a:t> restrict tech stack though</a:t>
            </a:r>
          </a:p>
          <a:p>
            <a:pPr lvl="1"/>
            <a:r>
              <a:rPr lang="da-DK" dirty="0"/>
              <a:t>Netflix (as I recall) insists on JVM based tech stack only</a:t>
            </a:r>
          </a:p>
          <a:p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704E6-07D9-4128-B138-16517421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C4D6-0C7C-466C-ACC8-A613CD18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CED37-57A7-4E76-AB1D-35B51025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Decentralized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decentralized</a:t>
            </a:r>
          </a:p>
          <a:p>
            <a:pPr lvl="1"/>
            <a:r>
              <a:rPr lang="en-US" dirty="0"/>
              <a:t>Each service has its own storage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D:\tmp2\decentralised-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858178"/>
            <a:ext cx="6886575" cy="336152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1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Decentralized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decentralized</a:t>
            </a:r>
          </a:p>
          <a:p>
            <a:pPr lvl="1"/>
            <a:r>
              <a:rPr lang="en-US" dirty="0"/>
              <a:t>Each service has its own storage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 descr="D:\tmp2\decentralised-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858178"/>
            <a:ext cx="6886575" cy="336152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118D91-BE73-40E6-8A61-BA3AFD45457C}"/>
              </a:ext>
            </a:extLst>
          </p:cNvPr>
          <p:cNvSpPr/>
          <p:nvPr/>
        </p:nvSpPr>
        <p:spPr>
          <a:xfrm rot="822010">
            <a:off x="6705600" y="1028700"/>
            <a:ext cx="2209800" cy="1066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Mandatory Note!</a:t>
            </a:r>
          </a:p>
          <a:p>
            <a:pPr algn="ctr"/>
            <a:r>
              <a:rPr lang="en-US" dirty="0"/>
              <a:t>Last time, no one did this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</p:txBody>
      </p:sp>
    </p:spTree>
    <p:extLst>
      <p:ext uri="{BB962C8B-B14F-4D97-AF65-F5344CB8AC3E}">
        <p14:creationId xmlns:p14="http://schemas.microsoft.com/office/powerpoint/2010/main" val="339117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Decentralized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handling is </a:t>
            </a:r>
            <a:r>
              <a:rPr lang="en-US" i="1" dirty="0"/>
              <a:t>highly difficult </a:t>
            </a:r>
            <a:r>
              <a:rPr lang="en-US" dirty="0"/>
              <a:t>in such a context</a:t>
            </a:r>
          </a:p>
          <a:p>
            <a:endParaRPr lang="da-DK" dirty="0"/>
          </a:p>
          <a:p>
            <a:r>
              <a:rPr lang="da-DK" dirty="0"/>
              <a:t>Emphasis is on</a:t>
            </a:r>
            <a:br>
              <a:rPr lang="da-DK" dirty="0"/>
            </a:br>
            <a:r>
              <a:rPr lang="da-DK" i="1" dirty="0" err="1"/>
              <a:t>eventual</a:t>
            </a:r>
            <a:r>
              <a:rPr lang="da-DK" i="1" dirty="0"/>
              <a:t> </a:t>
            </a:r>
            <a:r>
              <a:rPr lang="da-DK" i="1" dirty="0" err="1"/>
              <a:t>consistency</a:t>
            </a:r>
            <a:endParaRPr lang="da-DK" i="1" dirty="0"/>
          </a:p>
          <a:p>
            <a:endParaRPr lang="da-DK" i="1" dirty="0"/>
          </a:p>
          <a:p>
            <a:r>
              <a:rPr lang="da-DK" i="1" dirty="0"/>
              <a:t>SAGA pattern</a:t>
            </a:r>
            <a:endParaRPr lang="da-DK" dirty="0"/>
          </a:p>
          <a:p>
            <a:endParaRPr lang="da-DK" dirty="0"/>
          </a:p>
          <a:p>
            <a:r>
              <a:rPr lang="da-DK" dirty="0"/>
              <a:t>My </a:t>
            </a:r>
            <a:r>
              <a:rPr lang="da-DK" dirty="0" err="1"/>
              <a:t>humble</a:t>
            </a:r>
            <a:r>
              <a:rPr lang="da-DK" dirty="0"/>
              <a:t> opinion</a:t>
            </a:r>
          </a:p>
          <a:p>
            <a:pPr lvl="1"/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transactions</a:t>
            </a:r>
            <a:r>
              <a:rPr lang="da-DK" dirty="0"/>
              <a:t>, </a:t>
            </a:r>
            <a:r>
              <a:rPr lang="da-DK" dirty="0" err="1"/>
              <a:t>why</a:t>
            </a:r>
            <a:r>
              <a:rPr lang="da-DK" dirty="0"/>
              <a:t> not </a:t>
            </a:r>
            <a:r>
              <a:rPr lang="da-DK" dirty="0" err="1"/>
              <a:t>use</a:t>
            </a:r>
            <a:r>
              <a:rPr lang="da-DK" dirty="0"/>
              <a:t> a DB </a:t>
            </a:r>
            <a:r>
              <a:rPr lang="da-DK" dirty="0" err="1"/>
              <a:t>that</a:t>
            </a:r>
            <a:r>
              <a:rPr lang="da-DK" dirty="0"/>
              <a:t> supports 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D:\tmp2\decentralised-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16" y="1638300"/>
            <a:ext cx="4457984" cy="217606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Software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If only we could build software from reusable components</a:t>
            </a:r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A big struggle throughout</a:t>
            </a:r>
            <a:br>
              <a:rPr lang="en-US" noProof="0" dirty="0"/>
            </a:br>
            <a:r>
              <a:rPr lang="en-US" noProof="0" dirty="0"/>
              <a:t>the history of computing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D:\tmp2\L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0700"/>
            <a:ext cx="4521200" cy="25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6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Continous Delivery</a:t>
            </a:r>
          </a:p>
          <a:p>
            <a:pPr lvl="1"/>
            <a:r>
              <a:rPr lang="en-US" i="1" dirty="0"/>
              <a:t>Deployment Pipeline:</a:t>
            </a:r>
            <a:r>
              <a:rPr lang="en-US" dirty="0"/>
              <a:t> An automated implementation of your application’s build, deploy, test, and release process.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52775"/>
            <a:ext cx="6248400" cy="17621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8251BA-2EB1-40BC-BA08-7CCB6896C506}"/>
              </a:ext>
            </a:extLst>
          </p:cNvPr>
          <p:cNvSpPr/>
          <p:nvPr/>
        </p:nvSpPr>
        <p:spPr>
          <a:xfrm>
            <a:off x="5715000" y="2238375"/>
            <a:ext cx="3124200" cy="1076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Agile Manifesto:</a:t>
            </a:r>
          </a:p>
          <a:p>
            <a:pPr algn="ctr"/>
            <a:r>
              <a:rPr lang="en-US" sz="1200" i="1" dirty="0"/>
              <a:t>Highest priority is to satisfy the customer through early and continuous delivery of valuable software.</a:t>
            </a:r>
          </a:p>
        </p:txBody>
      </p:sp>
    </p:spTree>
    <p:extLst>
      <p:ext uri="{BB962C8B-B14F-4D97-AF65-F5344CB8AC3E}">
        <p14:creationId xmlns:p14="http://schemas.microsoft.com/office/powerpoint/2010/main" val="241061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EFFA-8774-47BC-A2EE-626659F2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Automation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CC8350-D8F1-4094-9BD3-7F1184D29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7300"/>
            <a:ext cx="5840496" cy="272506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BB9EB-7766-4D26-9210-5CB63D7D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04C0-7B45-4FA4-B5F3-D425D570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266C-5B00-4195-B577-FB188189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EE142-2B41-4AA4-A06F-8D8B9AEF4EA6}"/>
              </a:ext>
            </a:extLst>
          </p:cNvPr>
          <p:cNvSpPr txBox="1"/>
          <p:nvPr/>
        </p:nvSpPr>
        <p:spPr>
          <a:xfrm>
            <a:off x="762000" y="457836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repo / multiple repos ?</a:t>
            </a:r>
          </a:p>
        </p:txBody>
      </p:sp>
    </p:spTree>
    <p:extLst>
      <p:ext uri="{BB962C8B-B14F-4D97-AF65-F5344CB8AC3E}">
        <p14:creationId xmlns:p14="http://schemas.microsoft.com/office/powerpoint/2010/main" val="127816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… And Design for Failure!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421427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965662">
            <a:off x="5704932" y="1211756"/>
            <a:ext cx="24384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Breakers</a:t>
            </a:r>
          </a:p>
          <a:p>
            <a:pPr algn="ctr"/>
            <a:r>
              <a:rPr lang="en-US" dirty="0"/>
              <a:t>Timeouts</a:t>
            </a:r>
          </a:p>
          <a:p>
            <a:pPr algn="ctr"/>
            <a:r>
              <a:rPr lang="en-US" dirty="0"/>
              <a:t>Bulkhead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76D89-0813-4520-A86A-FDD15ABACD68}"/>
              </a:ext>
            </a:extLst>
          </p:cNvPr>
          <p:cNvSpPr/>
          <p:nvPr/>
        </p:nvSpPr>
        <p:spPr>
          <a:xfrm>
            <a:off x="5181600" y="3009900"/>
            <a:ext cx="34290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Nygard: </a:t>
            </a:r>
            <a:r>
              <a:rPr lang="da-DK" i="1" dirty="0"/>
              <a:t>Every remote call is an </a:t>
            </a:r>
            <a:r>
              <a:rPr lang="da-DK" b="1" i="1" dirty="0"/>
              <a:t>integration point</a:t>
            </a:r>
            <a:r>
              <a:rPr lang="da-DK" i="1" dirty="0"/>
              <a:t>. Every integration point must be guarded to allow </a:t>
            </a:r>
            <a:r>
              <a:rPr lang="da-DK" b="1" i="1" dirty="0"/>
              <a:t>safe failure modes</a:t>
            </a:r>
            <a:r>
              <a:rPr lang="da-DK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Key property of a component is the notion of </a:t>
            </a:r>
            <a:r>
              <a:rPr lang="da-DK" i="1" dirty="0"/>
              <a:t>independent replacement and upgradeability.</a:t>
            </a:r>
            <a:endParaRPr lang="en-US" dirty="0"/>
          </a:p>
          <a:p>
            <a:endParaRPr lang="en-US" dirty="0"/>
          </a:p>
          <a:p>
            <a:r>
              <a:rPr lang="en-US" dirty="0"/>
              <a:t>Build replaceable and upgradeable units, give opportunity for more granular release planning</a:t>
            </a:r>
          </a:p>
          <a:p>
            <a:endParaRPr lang="da-DK" dirty="0"/>
          </a:p>
          <a:p>
            <a:r>
              <a:rPr lang="da-DK" dirty="0"/>
              <a:t>Evolution through replacing/scraping individual service rather than big replacements of whole monolith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39E4-9F08-4CA9-BE18-00737E220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Newman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9EF24-F821-4306-97F9-156042F0F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35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975A-0FE8-438E-BC44-C7B5A91B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9E21-B306-49E1-821E-C3F0A3F0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Newman’s groundbreaking and highly precise definition.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19164-AC4A-416B-988C-3C3741BB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A41B-76FF-4471-B3A4-AF7568C8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5B0D-D80A-4953-8398-3F545118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06E3A-4645-4382-AF2F-67D9732AE5B3}"/>
              </a:ext>
            </a:extLst>
          </p:cNvPr>
          <p:cNvSpPr/>
          <p:nvPr/>
        </p:nvSpPr>
        <p:spPr>
          <a:xfrm>
            <a:off x="1485900" y="1866900"/>
            <a:ext cx="6172200" cy="1447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Microservices are small,</a:t>
            </a:r>
            <a:br>
              <a:rPr lang="da-DK" sz="2400" dirty="0"/>
            </a:br>
            <a:r>
              <a:rPr lang="da-DK" sz="2400" dirty="0"/>
              <a:t>autonomous services that work together.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334A73-5026-4247-9F85-0814C5B4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62" y="3910662"/>
            <a:ext cx="3632475" cy="845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4A6E6-AF12-4E84-B0A6-673D77080BFD}"/>
              </a:ext>
            </a:extLst>
          </p:cNvPr>
          <p:cNvSpPr txBox="1"/>
          <p:nvPr/>
        </p:nvSpPr>
        <p:spPr>
          <a:xfrm>
            <a:off x="7261478" y="4705623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Budd (2002)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798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D3DF-7339-49A7-90E7-CE4AB220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Defining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6385-C616-4330-B85B-22F80D840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Small, focused on doing one thing well</a:t>
            </a:r>
          </a:p>
          <a:p>
            <a:pPr lvl="1"/>
            <a:r>
              <a:rPr lang="da-DK" dirty="0"/>
              <a:t>Service boundaries are business boundaries</a:t>
            </a:r>
          </a:p>
          <a:p>
            <a:pPr lvl="1"/>
            <a:r>
              <a:rPr lang="da-DK" dirty="0"/>
              <a:t>Explicit boundaries (out-of-process communication)</a:t>
            </a:r>
          </a:p>
          <a:p>
            <a:pPr lvl="1"/>
            <a:r>
              <a:rPr lang="da-DK" i="1" dirty="0"/>
              <a:t>Small enough and no smaller</a:t>
            </a:r>
          </a:p>
          <a:p>
            <a:pPr lvl="2"/>
            <a:r>
              <a:rPr lang="da-DK" i="1" dirty="0" err="1"/>
              <a:t>Boundary</a:t>
            </a:r>
            <a:r>
              <a:rPr lang="da-DK" i="1" dirty="0"/>
              <a:t>: team </a:t>
            </a:r>
            <a:r>
              <a:rPr lang="da-DK" i="1" dirty="0" err="1"/>
              <a:t>size</a:t>
            </a:r>
            <a:r>
              <a:rPr lang="da-DK" i="1" dirty="0"/>
              <a:t>, </a:t>
            </a:r>
            <a:r>
              <a:rPr lang="da-DK" i="1" dirty="0" err="1"/>
              <a:t>rewrite</a:t>
            </a:r>
            <a:r>
              <a:rPr lang="da-DK" i="1" dirty="0"/>
              <a:t> time</a:t>
            </a:r>
          </a:p>
          <a:p>
            <a:r>
              <a:rPr lang="da-DK" b="1" dirty="0" err="1"/>
              <a:t>Autonomous</a:t>
            </a:r>
            <a:endParaRPr lang="da-DK" b="1" dirty="0"/>
          </a:p>
          <a:p>
            <a:pPr lvl="1"/>
            <a:r>
              <a:rPr lang="da-DK" dirty="0"/>
              <a:t>Separate entity</a:t>
            </a:r>
          </a:p>
          <a:p>
            <a:pPr lvl="1"/>
            <a:r>
              <a:rPr lang="da-DK" dirty="0"/>
              <a:t>Communication is network calls (avoid tight coupling) (hm...)</a:t>
            </a:r>
          </a:p>
          <a:p>
            <a:pPr lvl="1"/>
            <a:r>
              <a:rPr lang="da-DK" dirty="0"/>
              <a:t>Expose API (technology-agnostic)</a:t>
            </a:r>
          </a:p>
          <a:p>
            <a:pPr lvl="1"/>
            <a:r>
              <a:rPr lang="da-DK" i="1" dirty="0"/>
              <a:t>Decoupling: can I change this service without changing any other?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DBCA-9605-4C52-8880-2D6BB4E3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39EC6-E479-4D37-9A20-61E0851E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EFEC-D1AA-486C-B5F0-39D549D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0BFF-42F3-49CA-BB74-86C2EE50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1F9D-DCAA-426D-A5FF-B42156F5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Technological Heterogenity</a:t>
            </a:r>
          </a:p>
          <a:p>
            <a:pPr lvl="1"/>
            <a:r>
              <a:rPr lang="da-DK" dirty="0"/>
              <a:t>Each service may use its own technology stack</a:t>
            </a:r>
          </a:p>
          <a:p>
            <a:pPr lvl="2"/>
            <a:r>
              <a:rPr lang="da-DK" i="1" dirty="0"/>
              <a:t>Pick the right tool for each job</a:t>
            </a:r>
            <a:endParaRPr lang="da-DK" dirty="0"/>
          </a:p>
          <a:p>
            <a:pPr lvl="1"/>
            <a:r>
              <a:rPr lang="da-DK" dirty="0"/>
              <a:t>May choose data storage techology independently</a:t>
            </a:r>
          </a:p>
          <a:p>
            <a:pPr lvl="1"/>
            <a:r>
              <a:rPr lang="da-DK" dirty="0"/>
              <a:t>Quick technology adaption</a:t>
            </a:r>
          </a:p>
          <a:p>
            <a:pPr lvl="2"/>
            <a:r>
              <a:rPr lang="da-DK" dirty="0"/>
              <a:t>Lower risk by selecting new technology for given service</a:t>
            </a:r>
          </a:p>
          <a:p>
            <a:pPr lvl="2"/>
            <a:endParaRPr lang="da-DK" dirty="0"/>
          </a:p>
          <a:p>
            <a:pPr lvl="1"/>
            <a:r>
              <a:rPr lang="da-DK" i="1" dirty="0"/>
              <a:t>Counterpoint</a:t>
            </a:r>
          </a:p>
          <a:p>
            <a:pPr lvl="2"/>
            <a:r>
              <a:rPr lang="da-DK" i="1" dirty="0"/>
              <a:t>Overhead in maintaining many technologies</a:t>
            </a:r>
          </a:p>
          <a:p>
            <a:pPr lvl="2"/>
            <a:r>
              <a:rPr lang="da-DK" dirty="0"/>
              <a:t>Company ‘Technology Decisions’ may restrict that </a:t>
            </a:r>
          </a:p>
          <a:p>
            <a:pPr lvl="3"/>
            <a:r>
              <a:rPr lang="da-DK" dirty="0"/>
              <a:t>NetFlix and Twitter: Only JVM based systems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B74B-CD94-404E-ACB4-B8A2795B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9406-D15F-477F-84A5-BB04805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1B406-CDFF-45D1-80D6-8A910420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ile:Compartments and watertight subdivision of a ship's hull (Seaman's Pocket-Book, 1943).jpg">
            <a:extLst>
              <a:ext uri="{FF2B5EF4-FFF2-40B4-BE49-F238E27FC236}">
                <a16:creationId xmlns:a16="http://schemas.microsoft.com/office/drawing/2014/main" id="{132EDDE9-9D2A-4BAA-9AA9-D502EF03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52500"/>
            <a:ext cx="269176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B7B8-F496-4853-8093-D92D9DF6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AC16-D913-441E-80A9-3A236305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Resilience</a:t>
            </a:r>
          </a:p>
          <a:p>
            <a:pPr lvl="1"/>
            <a:r>
              <a:rPr lang="da-DK" dirty="0"/>
              <a:t>Nygard (2017) pattern: </a:t>
            </a:r>
            <a:r>
              <a:rPr lang="da-DK" b="1" dirty="0"/>
              <a:t>Bulkhead</a:t>
            </a:r>
          </a:p>
          <a:p>
            <a:pPr lvl="1"/>
            <a:r>
              <a:rPr lang="en-US" altLang="en-US" i="1" dirty="0">
                <a:latin typeface="Arial" charset="0"/>
                <a:cs typeface="Arial" charset="0"/>
              </a:rPr>
              <a:t>Bulkhead: </a:t>
            </a:r>
            <a:r>
              <a:rPr lang="en-US" altLang="en-US" dirty="0">
                <a:latin typeface="Arial" charset="0"/>
                <a:cs typeface="Arial" charset="0"/>
              </a:rPr>
              <a:t>Partitioning a system so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failures in one part does not lead to system failure</a:t>
            </a:r>
            <a:r>
              <a:rPr lang="en-US" altLang="en-US" i="1" dirty="0">
                <a:latin typeface="Arial" charset="0"/>
                <a:cs typeface="Arial" charset="0"/>
              </a:rPr>
              <a:t>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Handle failure of services and degrade functionality accordingly</a:t>
            </a:r>
          </a:p>
          <a:p>
            <a:pPr lvl="1"/>
            <a:endParaRPr lang="da-DK" dirty="0"/>
          </a:p>
          <a:p>
            <a:pPr lvl="1"/>
            <a:r>
              <a:rPr lang="da-DK" i="1" dirty="0"/>
              <a:t>Counterpoint</a:t>
            </a:r>
          </a:p>
          <a:p>
            <a:pPr lvl="2"/>
            <a:r>
              <a:rPr lang="da-DK" dirty="0"/>
              <a:t> Highly distributed systems have a </a:t>
            </a:r>
            <a:r>
              <a:rPr lang="da-DK" i="1" dirty="0"/>
              <a:t>lot</a:t>
            </a:r>
            <a:r>
              <a:rPr lang="da-DK" dirty="0"/>
              <a:t> of failure modes that needs to be addressed</a:t>
            </a:r>
          </a:p>
          <a:p>
            <a:pPr lvl="2"/>
            <a:r>
              <a:rPr lang="da-DK" i="1" dirty="0" err="1"/>
              <a:t>Nygard’s</a:t>
            </a:r>
            <a:r>
              <a:rPr lang="da-DK" i="1" dirty="0"/>
              <a:t> book </a:t>
            </a:r>
            <a:r>
              <a:rPr lang="da-DK" i="1" dirty="0" err="1"/>
              <a:t>contains</a:t>
            </a:r>
            <a:r>
              <a:rPr lang="da-DK" i="1" dirty="0"/>
              <a:t> </a:t>
            </a:r>
            <a:r>
              <a:rPr lang="da-DK" i="1" dirty="0" err="1"/>
              <a:t>essential</a:t>
            </a:r>
            <a:r>
              <a:rPr lang="da-DK" i="1" dirty="0"/>
              <a:t> </a:t>
            </a:r>
            <a:r>
              <a:rPr lang="da-DK" i="1" dirty="0" err="1"/>
              <a:t>hard-earned</a:t>
            </a:r>
            <a:r>
              <a:rPr lang="da-DK" i="1" dirty="0"/>
              <a:t> </a:t>
            </a:r>
            <a:r>
              <a:rPr lang="da-DK" i="1" dirty="0" err="1"/>
              <a:t>tactics</a:t>
            </a:r>
            <a:r>
              <a:rPr lang="da-DK" i="1" dirty="0"/>
              <a:t>…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1F717-4713-4229-A41A-ECDE935A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14B2-18EC-41E1-B0BE-BA4C2A32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A1E-B9AD-4ACF-8987-D235F8F9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5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563C-034B-4917-93AF-DF9F969F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4908-7605-423F-A457-A12AB7228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Scaling</a:t>
            </a:r>
          </a:p>
          <a:p>
            <a:pPr lvl="1"/>
            <a:r>
              <a:rPr lang="da-DK" dirty="0"/>
              <a:t>Just scale the microservice that needs scaling</a:t>
            </a:r>
            <a:endParaRPr lang="en-US" dirty="0"/>
          </a:p>
          <a:p>
            <a:pPr lvl="2"/>
            <a:r>
              <a:rPr lang="da-DK" dirty="0"/>
              <a:t>Opposite monolith system: all things scale together</a:t>
            </a:r>
          </a:p>
          <a:p>
            <a:pPr lvl="1"/>
            <a:r>
              <a:rPr lang="da-DK" dirty="0"/>
              <a:t>Utilize on-demand provisioning of VMs to scale automatically</a:t>
            </a:r>
          </a:p>
          <a:p>
            <a:r>
              <a:rPr lang="da-DK" dirty="0"/>
              <a:t>Ease of Deployment</a:t>
            </a:r>
          </a:p>
          <a:p>
            <a:pPr lvl="1"/>
            <a:r>
              <a:rPr lang="da-DK" dirty="0"/>
              <a:t>A one-line bug fix in one service only means one service to redeploy</a:t>
            </a:r>
          </a:p>
          <a:p>
            <a:pPr lvl="2"/>
            <a:r>
              <a:rPr lang="da-DK" dirty="0"/>
              <a:t>And rollback is also much easier</a:t>
            </a:r>
          </a:p>
          <a:p>
            <a:pPr lvl="2"/>
            <a:r>
              <a:rPr lang="da-DK" dirty="0"/>
              <a:t>Opposite monolith system: full redeployment of monolith</a:t>
            </a:r>
          </a:p>
          <a:p>
            <a:pPr lvl="3"/>
            <a:r>
              <a:rPr lang="da-DK" dirty="0"/>
              <a:t>Fear of breaking stuff =&gt; changes accumulate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1D9F-8F4B-4B04-9A2C-F4240491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BECD-3752-4FE6-B313-DE4D7B17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149A-E6D7-4B3C-ABB5-7733CA19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6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Software Reuse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During the early 90’ies the </a:t>
            </a:r>
            <a:r>
              <a:rPr lang="en-US" altLang="en-US" dirty="0" err="1"/>
              <a:t>L</a:t>
            </a:r>
            <a:r>
              <a:rPr lang="en-US" altLang="en-US" noProof="0" dirty="0"/>
              <a:t>ego bricks metaphor was often used for object/component reuse</a:t>
            </a:r>
            <a:endParaRPr lang="en-US" altLang="en-US" i="1" noProof="0" dirty="0"/>
          </a:p>
          <a:p>
            <a:endParaRPr lang="en-US" altLang="en-US" i="1" noProof="0" dirty="0"/>
          </a:p>
          <a:p>
            <a:r>
              <a:rPr lang="en-US" altLang="en-US" noProof="0" dirty="0"/>
              <a:t>However, the golden future of a world wide component market place sort of deflated</a:t>
            </a:r>
          </a:p>
        </p:txBody>
      </p:sp>
      <p:pic>
        <p:nvPicPr>
          <p:cNvPr id="60420" name="Picture 4" descr="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337720"/>
            <a:ext cx="3000375" cy="187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78188"/>
            <a:ext cx="2305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924175" y="3997854"/>
            <a:ext cx="326262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latin typeface="Arial" charset="0"/>
              </a:rPr>
              <a:t>Vendor Lock-in</a:t>
            </a:r>
          </a:p>
        </p:txBody>
      </p:sp>
      <p:sp>
        <p:nvSpPr>
          <p:cNvPr id="6" name="TextBox 5"/>
          <p:cNvSpPr txBox="1"/>
          <p:nvPr/>
        </p:nvSpPr>
        <p:spPr>
          <a:xfrm rot="20304233">
            <a:off x="266092" y="4474709"/>
            <a:ext cx="2286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Clemens </a:t>
            </a:r>
            <a:r>
              <a:rPr lang="en-US" sz="1200" dirty="0" err="1"/>
              <a:t>Szyperski</a:t>
            </a:r>
            <a:r>
              <a:rPr lang="en-US" sz="1200" dirty="0"/>
              <a:t> (2002). </a:t>
            </a:r>
            <a:r>
              <a:rPr lang="en-US" sz="1200" i="1" dirty="0"/>
              <a:t>Component Software: Beyond Object-Oriented Programming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69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1EE3-18EC-43A7-A4DE-0C7D1A3C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3E3F-FC78-4B5D-B17A-4777F1D4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Organization Alignment</a:t>
            </a:r>
          </a:p>
          <a:p>
            <a:pPr lvl="1"/>
            <a:r>
              <a:rPr lang="da-DK" dirty="0"/>
              <a:t>Small teams on small service – align organization and architecture</a:t>
            </a:r>
          </a:p>
          <a:p>
            <a:pPr lvl="2"/>
            <a:r>
              <a:rPr lang="da-DK" dirty="0"/>
              <a:t>Smaller teams on smaller code bases are more efficient</a:t>
            </a:r>
          </a:p>
          <a:p>
            <a:r>
              <a:rPr lang="da-DK" dirty="0"/>
              <a:t>Composability</a:t>
            </a:r>
          </a:p>
          <a:p>
            <a:pPr lvl="1"/>
            <a:r>
              <a:rPr lang="da-DK" dirty="0"/>
              <a:t>Functionality consumed in different ways for </a:t>
            </a:r>
            <a:r>
              <a:rPr lang="da-DK" dirty="0" err="1"/>
              <a:t>different</a:t>
            </a:r>
            <a:r>
              <a:rPr lang="da-DK" dirty="0"/>
              <a:t> purposes</a:t>
            </a:r>
          </a:p>
          <a:p>
            <a:pPr lvl="2"/>
            <a:r>
              <a:rPr lang="da-DK" dirty="0" err="1"/>
              <a:t>Uhum</a:t>
            </a:r>
            <a:r>
              <a:rPr lang="da-DK" dirty="0"/>
              <a:t>… I am a bit </a:t>
            </a:r>
            <a:r>
              <a:rPr lang="da-DK" dirty="0" err="1"/>
              <a:t>skeptical</a:t>
            </a:r>
            <a:r>
              <a:rPr lang="da-DK" dirty="0"/>
              <a:t>…</a:t>
            </a:r>
          </a:p>
          <a:p>
            <a:r>
              <a:rPr lang="da-DK" dirty="0"/>
              <a:t>Optimizing for Replacability</a:t>
            </a:r>
          </a:p>
          <a:p>
            <a:pPr lvl="1"/>
            <a:r>
              <a:rPr lang="da-DK" dirty="0"/>
              <a:t>Out of date services are easier to replace because its small size</a:t>
            </a:r>
          </a:p>
          <a:p>
            <a:pPr lvl="2"/>
            <a:r>
              <a:rPr lang="da-DK" dirty="0"/>
              <a:t>Opposite: That monster COBOL system everybody is afraid of...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ECEFC-B92E-4778-822F-64E6A05D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A9186-FD46-4B74-9FFF-3A3440EA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A28D-FECC-40CE-8F6A-5E984A23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4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2FA846-136E-47C7-8517-66C04F411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Comparison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C29003F-B98A-4E3D-82FB-3A1B04E84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Lewis vs Newman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DBD7-4E67-4295-BC8F-5D71A8C1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8F8A-EEE2-4CAF-9282-2267AC55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BDF2-DC7E-4C1B-AB75-075892FE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3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245B-648F-47E0-97AE-603FED2A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Overview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AA242-DFD1-43C8-87D9-2AD737BF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C51C-741C-40C0-9070-B343260A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D01E9-DD40-4DDC-BA1B-69B5AA5C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5D85CF8-5D30-4E74-9E72-4649AE4DF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952500"/>
          <a:ext cx="6629400" cy="434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9209880" imgH="6039000" progId="">
                  <p:embed/>
                </p:oleObj>
              </mc:Choice>
              <mc:Fallback>
                <p:oleObj r:id="rId3" imgW="9209880" imgH="6039000" progId="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D85CF8-5D30-4E74-9E72-4649AE4DF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52500"/>
                        <a:ext cx="6629400" cy="434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555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245B-648F-47E0-97AE-603FED2A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Comparing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AA242-DFD1-43C8-87D9-2AD737BF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C51C-741C-40C0-9070-B343260A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D01E9-DD40-4DDC-BA1B-69B5AA5C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5D85CF8-5D30-4E74-9E72-4649AE4DF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952500"/>
          <a:ext cx="6629400" cy="434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9209880" imgH="6039000" progId="">
                  <p:embed/>
                </p:oleObj>
              </mc:Choice>
              <mc:Fallback>
                <p:oleObj r:id="rId3" imgW="9209880" imgH="6039000" progId="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D85CF8-5D30-4E74-9E72-4649AE4DF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52500"/>
                        <a:ext cx="6629400" cy="434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335643-1403-47C5-9600-E13F9F2BF7D9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3314700"/>
            <a:ext cx="2743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BFFE6C-544C-456F-90F9-4E9AA22FE6F2}"/>
              </a:ext>
            </a:extLst>
          </p:cNvPr>
          <p:cNvCxnSpPr/>
          <p:nvPr/>
        </p:nvCxnSpPr>
        <p:spPr>
          <a:xfrm flipH="1">
            <a:off x="3429000" y="3467100"/>
            <a:ext cx="274320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70F6FD-7B2B-45C6-8999-0C7F55CF1020}"/>
              </a:ext>
            </a:extLst>
          </p:cNvPr>
          <p:cNvCxnSpPr/>
          <p:nvPr/>
        </p:nvCxnSpPr>
        <p:spPr>
          <a:xfrm flipH="1">
            <a:off x="3429000" y="3238500"/>
            <a:ext cx="2743200" cy="2286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62F7BA-92F0-46D5-A1BD-A358CB1C17E6}"/>
              </a:ext>
            </a:extLst>
          </p:cNvPr>
          <p:cNvCxnSpPr/>
          <p:nvPr/>
        </p:nvCxnSpPr>
        <p:spPr>
          <a:xfrm flipH="1">
            <a:off x="3429000" y="3238500"/>
            <a:ext cx="274320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BA4E3D-F59A-470F-9E1C-2140B814FE13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4076700"/>
            <a:ext cx="2743200" cy="6858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4848CD-FC62-42ED-BB86-64C2A4CD0425}"/>
              </a:ext>
            </a:extLst>
          </p:cNvPr>
          <p:cNvCxnSpPr/>
          <p:nvPr/>
        </p:nvCxnSpPr>
        <p:spPr>
          <a:xfrm flipH="1">
            <a:off x="3429000" y="4000500"/>
            <a:ext cx="2743200" cy="2286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FF867FB-6115-4DCC-9740-E236B5ACBBF6}"/>
              </a:ext>
            </a:extLst>
          </p:cNvPr>
          <p:cNvCxnSpPr/>
          <p:nvPr/>
        </p:nvCxnSpPr>
        <p:spPr>
          <a:xfrm flipH="1" flipV="1">
            <a:off x="3429000" y="4457700"/>
            <a:ext cx="2743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265B37-294E-43F4-A2F0-73A7798A3CC9}"/>
              </a:ext>
            </a:extLst>
          </p:cNvPr>
          <p:cNvCxnSpPr/>
          <p:nvPr/>
        </p:nvCxnSpPr>
        <p:spPr>
          <a:xfrm flipH="1">
            <a:off x="3429000" y="4229100"/>
            <a:ext cx="274320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B0B7EB-2094-4477-82A5-5996CF0B9AC3}"/>
              </a:ext>
            </a:extLst>
          </p:cNvPr>
          <p:cNvCxnSpPr/>
          <p:nvPr/>
        </p:nvCxnSpPr>
        <p:spPr>
          <a:xfrm flipH="1" flipV="1">
            <a:off x="3429000" y="4838700"/>
            <a:ext cx="27432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5EE2A86-5D10-4810-B29E-3197572CA34B}"/>
              </a:ext>
            </a:extLst>
          </p:cNvPr>
          <p:cNvSpPr/>
          <p:nvPr/>
        </p:nvSpPr>
        <p:spPr>
          <a:xfrm>
            <a:off x="304800" y="1202172"/>
            <a:ext cx="3048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1200" dirty="0"/>
              <a:t>Wikipedia k</a:t>
            </a:r>
            <a:r>
              <a:rPr lang="en-US" sz="1200" dirty="0" err="1"/>
              <a:t>eywords</a:t>
            </a:r>
            <a:r>
              <a:rPr lang="en-US" sz="1200" dirty="0"/>
              <a:t>:</a:t>
            </a:r>
          </a:p>
          <a:p>
            <a:pPr lvl="1"/>
            <a:r>
              <a:rPr lang="en-US" sz="1200" i="1" dirty="0"/>
              <a:t>Loosely coupled, fine-grained, lightweight protocols, autonomous teams, independent deployment and scaling, continuous delivery.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1F8B45-03F6-42F2-97D3-6F0248B2A3F5}"/>
              </a:ext>
            </a:extLst>
          </p:cNvPr>
          <p:cNvCxnSpPr/>
          <p:nvPr/>
        </p:nvCxnSpPr>
        <p:spPr>
          <a:xfrm flipH="1" flipV="1">
            <a:off x="3581400" y="3314700"/>
            <a:ext cx="2590800" cy="12954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0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Software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 the 00’ the web exploded and allowed a different deployment model</a:t>
            </a:r>
          </a:p>
          <a:p>
            <a:pPr lvl="1"/>
            <a:r>
              <a:rPr lang="en-US" noProof="0" dirty="0"/>
              <a:t>Component based reuse:	</a:t>
            </a:r>
          </a:p>
          <a:p>
            <a:pPr lvl="2"/>
            <a:r>
              <a:rPr lang="en-US" noProof="0" dirty="0"/>
              <a:t>A </a:t>
            </a:r>
            <a:r>
              <a:rPr lang="en-US" b="1" noProof="0" dirty="0"/>
              <a:t>static / module viewpoint	</a:t>
            </a:r>
            <a:r>
              <a:rPr lang="en-US" noProof="0" dirty="0"/>
              <a:t>- get a DLL/jar file</a:t>
            </a:r>
          </a:p>
          <a:p>
            <a:pPr lvl="2"/>
            <a:r>
              <a:rPr lang="en-US" b="1" noProof="0" dirty="0"/>
              <a:t>“libraries” in [Lewis et al. 2014]</a:t>
            </a:r>
          </a:p>
          <a:p>
            <a:pPr lvl="3"/>
            <a:r>
              <a:rPr lang="en-US" noProof="0" dirty="0"/>
              <a:t>Linked in, and called by in-memory function calls</a:t>
            </a:r>
          </a:p>
          <a:p>
            <a:pPr lvl="1"/>
            <a:r>
              <a:rPr lang="en-US" i="1" noProof="0" dirty="0"/>
              <a:t>Service oriented architecture:</a:t>
            </a:r>
            <a:r>
              <a:rPr lang="en-US" noProof="0" dirty="0"/>
              <a:t> </a:t>
            </a:r>
          </a:p>
          <a:p>
            <a:pPr lvl="2"/>
            <a:r>
              <a:rPr lang="en-US" noProof="0" dirty="0"/>
              <a:t>A </a:t>
            </a:r>
            <a:r>
              <a:rPr lang="en-US" b="1" noProof="0" dirty="0"/>
              <a:t>dynamic / C&amp;C viewpoint</a:t>
            </a:r>
            <a:r>
              <a:rPr lang="en-US" noProof="0" dirty="0"/>
              <a:t>	- connect to a service</a:t>
            </a:r>
          </a:p>
          <a:p>
            <a:pPr lvl="2"/>
            <a:r>
              <a:rPr lang="en-US" b="1" noProof="0" dirty="0"/>
              <a:t>“services” in [Lewis et al. 2014]</a:t>
            </a:r>
          </a:p>
          <a:p>
            <a:pPr lvl="3"/>
            <a:r>
              <a:rPr lang="en-US" noProof="0" dirty="0"/>
              <a:t>Out-of-process, communicate using RPC or web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Wikipedia</a:t>
            </a:r>
          </a:p>
          <a:p>
            <a:pPr lvl="1"/>
            <a:r>
              <a:rPr lang="en-US" sz="2000" noProof="0" dirty="0"/>
              <a:t>A </a:t>
            </a:r>
            <a:r>
              <a:rPr lang="en-US" sz="2000" i="1" noProof="0" dirty="0"/>
              <a:t>service-oriented architecture (SOA) </a:t>
            </a:r>
            <a:r>
              <a:rPr lang="en-US" sz="2000" noProof="0" dirty="0"/>
              <a:t>is an architectural pattern in computer software design in which application components provide </a:t>
            </a:r>
            <a:r>
              <a:rPr lang="en-US" sz="2000" i="1" noProof="0" dirty="0"/>
              <a:t>services</a:t>
            </a:r>
            <a:r>
              <a:rPr lang="en-US" sz="2000" noProof="0" dirty="0"/>
              <a:t> to other components via a </a:t>
            </a:r>
            <a:r>
              <a:rPr lang="en-US" sz="2000" i="1" noProof="0" dirty="0"/>
              <a:t>communications protocol, typically over a network</a:t>
            </a:r>
            <a:r>
              <a:rPr lang="en-US" sz="2000" noProof="0" dirty="0"/>
              <a:t>. The principles of service-orientation are independent of any vendor, product or technology.</a:t>
            </a:r>
          </a:p>
          <a:p>
            <a:r>
              <a:rPr lang="en-US" noProof="0" dirty="0" err="1"/>
              <a:t>MacKenzie</a:t>
            </a:r>
            <a:r>
              <a:rPr lang="en-US" noProof="0" dirty="0"/>
              <a:t> et al., 2006 </a:t>
            </a:r>
          </a:p>
          <a:p>
            <a:pPr lvl="1"/>
            <a:r>
              <a:rPr lang="en-US" sz="2000" noProof="0" dirty="0"/>
              <a:t>is a paradigm for organizing and utilizing </a:t>
            </a:r>
            <a:r>
              <a:rPr lang="en-US" sz="2000" i="1" noProof="0" dirty="0"/>
              <a:t>distributed capabilities </a:t>
            </a:r>
            <a:r>
              <a:rPr lang="en-US" sz="2000" noProof="0" dirty="0"/>
              <a:t>that may be under the </a:t>
            </a:r>
            <a:r>
              <a:rPr lang="en-US" sz="2000" i="1" noProof="0" dirty="0"/>
              <a:t>control of different ownership domains</a:t>
            </a:r>
          </a:p>
          <a:p>
            <a:pPr lvl="1" eaLnBrk="1" hangingPunct="1">
              <a:defRPr/>
            </a:pPr>
            <a:r>
              <a:rPr lang="en-US" sz="2000" noProof="0" dirty="0"/>
              <a:t>provides a uniform means to offer, discover, interact with and use capabilities to produce desired effects consistent with measurable preconditions and  expectations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step? A successful step?</a:t>
            </a:r>
          </a:p>
          <a:p>
            <a:r>
              <a:rPr lang="da-DK" dirty="0"/>
              <a:t>W</a:t>
            </a:r>
            <a:r>
              <a:rPr lang="en-US" dirty="0" err="1"/>
              <a:t>ikipedia</a:t>
            </a:r>
            <a:r>
              <a:rPr lang="en-US" dirty="0"/>
              <a:t> (2018)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K</a:t>
            </a:r>
            <a:r>
              <a:rPr lang="en-US" dirty="0" err="1"/>
              <a:t>eywords</a:t>
            </a:r>
            <a:endParaRPr lang="en-US" dirty="0"/>
          </a:p>
          <a:p>
            <a:pPr lvl="1"/>
            <a:r>
              <a:rPr lang="da-DK" i="1" dirty="0"/>
              <a:t>L</a:t>
            </a:r>
            <a:r>
              <a:rPr lang="en-US" i="1" dirty="0" err="1"/>
              <a:t>oosely</a:t>
            </a:r>
            <a:r>
              <a:rPr lang="en-US" i="1" dirty="0"/>
              <a:t> coupled, fine-grained, lightweight protocols, autonomous teams, independent deployment and scaling, continuous delivery.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4A08D-4BE0-4067-BF46-C09C7F35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1866900"/>
            <a:ext cx="7100887" cy="1277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44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440F-80EC-480D-96AC-1BCA303A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 – Our Take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3FED-657C-486F-8AAB-162B33F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will look at two takes on the concept...</a:t>
            </a:r>
          </a:p>
          <a:p>
            <a:endParaRPr lang="da-DK" dirty="0"/>
          </a:p>
          <a:p>
            <a:pPr lvl="1"/>
            <a:r>
              <a:rPr lang="da-DK" dirty="0"/>
              <a:t>James Lewis and Martin Fowler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Sam Newman</a:t>
            </a:r>
          </a:p>
          <a:p>
            <a:pPr lvl="1"/>
            <a:endParaRPr lang="da-DK" dirty="0"/>
          </a:p>
          <a:p>
            <a:r>
              <a:rPr lang="da-DK" dirty="0"/>
              <a:t>And compare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D4DDD-2131-4BFC-821E-2195F1CA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BB99-F8A8-47DF-9EE8-2FE4EFC0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C025A-0F24-486E-AE2A-C39FE267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2923-7A77-4563-956E-59094955F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Lewis and Fowler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08CEC-22A4-45E9-BCF4-EC8AC2EC3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step? A successful step?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5900"/>
            <a:ext cx="6229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AEC5D-B320-4CBA-9854-789581A8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620" y="3663351"/>
            <a:ext cx="3771560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1407</Words>
  <Application>Microsoft Office PowerPoint</Application>
  <PresentationFormat>On-screen Show (16:10)</PresentationFormat>
  <Paragraphs>291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Microservices and DevOps</vt:lpstr>
      <vt:lpstr>Software Reuse</vt:lpstr>
      <vt:lpstr>Software Reuse</vt:lpstr>
      <vt:lpstr>Software Reuse</vt:lpstr>
      <vt:lpstr>SOA</vt:lpstr>
      <vt:lpstr>Microservices</vt:lpstr>
      <vt:lpstr>So – Our Take</vt:lpstr>
      <vt:lpstr>Lewis and Fowler</vt:lpstr>
      <vt:lpstr>Micro Services</vt:lpstr>
      <vt:lpstr>Overview</vt:lpstr>
      <vt:lpstr>Key Properties</vt:lpstr>
      <vt:lpstr>Component = Service</vt:lpstr>
      <vt:lpstr>Organized around Business</vt:lpstr>
      <vt:lpstr>Products, not Projects</vt:lpstr>
      <vt:lpstr>Smart endpoints, dumb pipes</vt:lpstr>
      <vt:lpstr>Decentralized Governance</vt:lpstr>
      <vt:lpstr>Decentralized Data Management</vt:lpstr>
      <vt:lpstr>Decentralized Data Management</vt:lpstr>
      <vt:lpstr>Decentralized Data Management</vt:lpstr>
      <vt:lpstr>Infrastructure Automation</vt:lpstr>
      <vt:lpstr>Infrastructure Automation</vt:lpstr>
      <vt:lpstr>… And Design for Failure!</vt:lpstr>
      <vt:lpstr>Evolutionary Design</vt:lpstr>
      <vt:lpstr>Newman</vt:lpstr>
      <vt:lpstr>Definition</vt:lpstr>
      <vt:lpstr>Defining Characteristics</vt:lpstr>
      <vt:lpstr>Key Benefits</vt:lpstr>
      <vt:lpstr>Key Benefits</vt:lpstr>
      <vt:lpstr>Key Benefits</vt:lpstr>
      <vt:lpstr>Key Benefits</vt:lpstr>
      <vt:lpstr>Comparison</vt:lpstr>
      <vt:lpstr>Overview</vt:lpstr>
      <vt:lpstr>Comparing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85</cp:revision>
  <dcterms:created xsi:type="dcterms:W3CDTF">2006-08-16T00:00:00Z</dcterms:created>
  <dcterms:modified xsi:type="dcterms:W3CDTF">2021-10-28T08:15:03Z</dcterms:modified>
</cp:coreProperties>
</file>